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76" r:id="rId4"/>
    <p:sldId id="275" r:id="rId5"/>
    <p:sldId id="274" r:id="rId6"/>
    <p:sldId id="273" r:id="rId7"/>
    <p:sldId id="268" r:id="rId8"/>
    <p:sldId id="265" r:id="rId9"/>
    <p:sldId id="282" r:id="rId10"/>
    <p:sldId id="281" r:id="rId11"/>
    <p:sldId id="280" r:id="rId12"/>
    <p:sldId id="266" r:id="rId13"/>
    <p:sldId id="277" r:id="rId14"/>
    <p:sldId id="278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B45646-90E1-44D8-AF19-297232EBBE5C}" v="1849" dt="2019-01-08T17:30:59.503"/>
    <p1510:client id="{D5279767-1CF8-487C-9A90-BD551AD75179}" v="410" dt="2019-12-16T16:08:30.96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08"/>
    <p:restoredTop sz="94674"/>
  </p:normalViewPr>
  <p:slideViewPr>
    <p:cSldViewPr snapToGrid="0" snapToObjects="1">
      <p:cViewPr varScale="1">
        <p:scale>
          <a:sx n="97" d="100"/>
          <a:sy n="97" d="100"/>
        </p:scale>
        <p:origin x="102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014771f5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014771f5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50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014771f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014771f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452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014771f5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014771f5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12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014771f5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014771f5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014771f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014771f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014771f5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014771f5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014771f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014771f5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40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nd.edu/~pbui/teaching/cse.30341.fa1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Filesystem(I)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Monday, December 16, 2019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C140F-42F8-4847-81A4-723A83BF5DA5}"/>
              </a:ext>
            </a:extLst>
          </p:cNvPr>
          <p:cNvSpPr txBox="1"/>
          <p:nvPr/>
        </p:nvSpPr>
        <p:spPr>
          <a:xfrm>
            <a:off x="5632063" y="6421821"/>
            <a:ext cx="655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ND </a:t>
            </a:r>
            <a:r>
              <a:rPr lang="en-US" dirty="0">
                <a:hlinkClick r:id="rId3"/>
              </a:rPr>
              <a:t>CSE 30341 Operating System Principles (Fall 2017)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8E5D-FC68-45F5-B7EE-8102A8AD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3941-7282-4EBD-8EDB-319876031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2891" cy="4895850"/>
          </a:xfrm>
        </p:spPr>
        <p:txBody>
          <a:bodyPr/>
          <a:lstStyle/>
          <a:p>
            <a:r>
              <a:rPr lang="en-US" dirty="0"/>
              <a:t>In FAT: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dirty="0"/>
              <a:t> indicates unallocated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0xFF</a:t>
            </a:r>
            <a:r>
              <a:rPr lang="en-US" dirty="0"/>
              <a:t> indicates the end of file.</a:t>
            </a:r>
          </a:p>
        </p:txBody>
      </p:sp>
      <p:pic>
        <p:nvPicPr>
          <p:cNvPr id="2050" name="Picture 2" descr="FAT, Slack, and Unallocated Space">
            <a:extLst>
              <a:ext uri="{FF2B5EF4-FFF2-40B4-BE49-F238E27FC236}">
                <a16:creationId xmlns:a16="http://schemas.microsoft.com/office/drawing/2014/main" id="{1FFDB926-2053-4041-A23C-B9B115185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201" y="1825625"/>
            <a:ext cx="4992364" cy="457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959D-3B60-4920-80E5-608DFEBA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0E775-4C35-42D2-A44F-9A9ABE463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Simple to use</a:t>
            </a:r>
          </a:p>
          <a:p>
            <a:pPr lvl="1"/>
            <a:r>
              <a:rPr lang="en-US" dirty="0"/>
              <a:t>Cross-platform compatible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r>
              <a:rPr lang="en-US" dirty="0"/>
              <a:t>Upper-capped file size: 4GB (because it uses 32-bit to denote file size)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3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Indexed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88" name="Google Shape;188;p30"/>
          <p:cNvSpPr txBox="1">
            <a:spLocks noGrp="1"/>
          </p:cNvSpPr>
          <p:nvPr>
            <p:ph idx="1"/>
          </p:nvPr>
        </p:nvSpPr>
        <p:spPr>
          <a:xfrm>
            <a:off x="838200" y="1579175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Another way is to use </a:t>
            </a:r>
            <a:r>
              <a:rPr lang="en" b="1" dirty="0">
                <a:solidFill>
                  <a:srgbClr val="5AABBC"/>
                </a:solidFill>
              </a:rPr>
              <a:t>pointers</a:t>
            </a:r>
            <a:r>
              <a:rPr lang="en" dirty="0"/>
              <a:t> to fixed size blocks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Easy</a:t>
            </a:r>
            <a:r>
              <a:rPr lang="en" sz="2400" dirty="0"/>
              <a:t> allocation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Good</a:t>
            </a:r>
            <a:r>
              <a:rPr lang="en" sz="2400" b="1" dirty="0">
                <a:solidFill>
                  <a:srgbClr val="5F1709"/>
                </a:solidFill>
              </a:rPr>
              <a:t> </a:t>
            </a:r>
            <a:r>
              <a:rPr lang="en" sz="2400" dirty="0"/>
              <a:t>random access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Overhead</a:t>
            </a:r>
            <a:r>
              <a:rPr lang="en" sz="2400" dirty="0">
                <a:solidFill>
                  <a:srgbClr val="000000"/>
                </a:solidFill>
              </a:rPr>
              <a:t> of pointers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Can have</a:t>
            </a:r>
            <a:r>
              <a:rPr lang="en" sz="2400" b="1" dirty="0">
                <a:solidFill>
                  <a:srgbClr val="DCB439"/>
                </a:solidFill>
              </a:rPr>
              <a:t> multiple levels</a:t>
            </a:r>
            <a:r>
              <a:rPr lang="en" sz="2400" dirty="0">
                <a:solidFill>
                  <a:srgbClr val="000000"/>
                </a:solidFill>
              </a:rPr>
              <a:t> of pointers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7046050" y="2233175"/>
            <a:ext cx="1353000" cy="435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Inode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7046050" y="26684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0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7046050" y="31037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1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7046050" y="35390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2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7046050" y="39743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3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7046050" y="4409675"/>
            <a:ext cx="1353000" cy="4353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BC7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BC7A00"/>
                </a:solidFill>
              </a:rPr>
              <a:t>Indirect</a:t>
            </a:r>
            <a:endParaRPr b="1">
              <a:solidFill>
                <a:srgbClr val="BC7A00"/>
              </a:solidFill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8855950" y="1778750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8856000" y="441057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97" name="Google Shape;197;p30"/>
          <p:cNvCxnSpPr>
            <a:stCxn id="190" idx="3"/>
            <a:endCxn id="195" idx="1"/>
          </p:cNvCxnSpPr>
          <p:nvPr/>
        </p:nvCxnSpPr>
        <p:spPr>
          <a:xfrm flipV="1">
            <a:off x="8399050" y="2214050"/>
            <a:ext cx="456900" cy="6720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30"/>
          <p:cNvSpPr/>
          <p:nvPr/>
        </p:nvSpPr>
        <p:spPr>
          <a:xfrm>
            <a:off x="7046050" y="50615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0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7046050" y="54968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1</a:t>
            </a:r>
            <a:endParaRPr b="1">
              <a:solidFill>
                <a:srgbClr val="DCB439"/>
              </a:solidFill>
            </a:endParaRPr>
          </a:p>
        </p:txBody>
      </p:sp>
      <p:cxnSp>
        <p:nvCxnSpPr>
          <p:cNvPr id="200" name="Google Shape;200;p30"/>
          <p:cNvCxnSpPr>
            <a:stCxn id="194" idx="3"/>
            <a:endCxn id="198" idx="1"/>
          </p:cNvCxnSpPr>
          <p:nvPr/>
        </p:nvCxnSpPr>
        <p:spPr>
          <a:xfrm flipH="1">
            <a:off x="7046050" y="4627325"/>
            <a:ext cx="1353000" cy="651900"/>
          </a:xfrm>
          <a:prstGeom prst="bentConnector5">
            <a:avLst>
              <a:gd name="adj1" fmla="val -16896"/>
              <a:gd name="adj2" fmla="val 50000"/>
              <a:gd name="adj3" fmla="val 1168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30"/>
          <p:cNvSpPr/>
          <p:nvPr/>
        </p:nvSpPr>
        <p:spPr>
          <a:xfrm>
            <a:off x="8857800" y="288317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465510"/>
                </a:solidFill>
              </a:rPr>
              <a:t>Data</a:t>
            </a:r>
            <a:endParaRPr b="1" dirty="0">
              <a:solidFill>
                <a:srgbClr val="465510"/>
              </a:solidFill>
            </a:endParaRPr>
          </a:p>
        </p:txBody>
      </p:sp>
      <p:cxnSp>
        <p:nvCxnSpPr>
          <p:cNvPr id="202" name="Google Shape;202;p30"/>
          <p:cNvCxnSpPr>
            <a:stCxn id="191" idx="3"/>
            <a:endCxn id="201" idx="1"/>
          </p:cNvCxnSpPr>
          <p:nvPr/>
        </p:nvCxnSpPr>
        <p:spPr>
          <a:xfrm flipV="1">
            <a:off x="8399050" y="3318475"/>
            <a:ext cx="458750" cy="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30"/>
          <p:cNvSpPr/>
          <p:nvPr/>
        </p:nvSpPr>
        <p:spPr>
          <a:xfrm>
            <a:off x="8857800" y="571832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204" name="Google Shape;204;p30"/>
          <p:cNvCxnSpPr>
            <a:stCxn id="198" idx="3"/>
            <a:endCxn id="196" idx="1"/>
          </p:cNvCxnSpPr>
          <p:nvPr/>
        </p:nvCxnSpPr>
        <p:spPr>
          <a:xfrm rot="10800000" flipH="1">
            <a:off x="8399050" y="4846025"/>
            <a:ext cx="456900" cy="4332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30"/>
          <p:cNvCxnSpPr>
            <a:stCxn id="199" idx="3"/>
            <a:endCxn id="203" idx="1"/>
          </p:cNvCxnSpPr>
          <p:nvPr/>
        </p:nvCxnSpPr>
        <p:spPr>
          <a:xfrm>
            <a:off x="8399050" y="5714525"/>
            <a:ext cx="458700" cy="4392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A0B59C-EB92-49AA-974B-DCC297A47775}"/>
              </a:ext>
            </a:extLst>
          </p:cNvPr>
          <p:cNvSpPr txBox="1"/>
          <p:nvPr/>
        </p:nvSpPr>
        <p:spPr>
          <a:xfrm>
            <a:off x="2849732" y="5165766"/>
            <a:ext cx="1349405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Unix way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0927-2BCF-4D10-9771-781D48CA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Read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2B5D9-E171-4D9F-8C1C-1A5856C5B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 file (e.g., /foo/bar), read it. For this simple example, let’s assume the file is just 12KB in size (i.e., 3 blocks). 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22886A-1533-4096-A1C9-BFD8F790F792}"/>
              </a:ext>
            </a:extLst>
          </p:cNvPr>
          <p:cNvGrpSpPr/>
          <p:nvPr/>
        </p:nvGrpSpPr>
        <p:grpSpPr>
          <a:xfrm>
            <a:off x="745424" y="2470762"/>
            <a:ext cx="10097434" cy="4022113"/>
            <a:chOff x="967672" y="2687738"/>
            <a:chExt cx="10097434" cy="402211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809908E-80B5-42FB-88EF-3F6BE82AB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2577" y="3081891"/>
              <a:ext cx="18569" cy="362796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27DAF8-C33A-48C5-A2B6-5DD8C169E529}"/>
                </a:ext>
              </a:extLst>
            </p:cNvPr>
            <p:cNvSpPr txBox="1"/>
            <p:nvPr/>
          </p:nvSpPr>
          <p:spPr>
            <a:xfrm>
              <a:off x="967672" y="6279405"/>
              <a:ext cx="763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Time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F11085-3E52-49FD-9468-5E49691F1D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577" y="3081890"/>
              <a:ext cx="8820319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A514F8-89A8-4220-8AB4-6477857CDDCA}"/>
                </a:ext>
              </a:extLst>
            </p:cNvPr>
            <p:cNvSpPr txBox="1"/>
            <p:nvPr/>
          </p:nvSpPr>
          <p:spPr>
            <a:xfrm>
              <a:off x="9547922" y="2687738"/>
              <a:ext cx="1517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Disk location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5B988F-7465-FF43-BA1C-6F4108946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010883"/>
              </p:ext>
            </p:extLst>
          </p:nvPr>
        </p:nvGraphicFramePr>
        <p:xfrm>
          <a:off x="1612039" y="2973213"/>
          <a:ext cx="7740675" cy="3596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8619">
                  <a:extLst>
                    <a:ext uri="{9D8B030D-6E8A-4147-A177-3AD203B41FA5}">
                      <a16:colId xmlns:a16="http://schemas.microsoft.com/office/drawing/2014/main" val="2392162345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2351854213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4092895560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2470155314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3144673301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3108604198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3065427241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1721124683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13525155"/>
                    </a:ext>
                  </a:extLst>
                </a:gridCol>
              </a:tblGrid>
              <a:tr h="46211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root</a:t>
                      </a:r>
                    </a:p>
                    <a:p>
                      <a:r>
                        <a:rPr lang="en-US" sz="1600" dirty="0" err="1"/>
                        <a:t>inode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foo</a:t>
                      </a:r>
                    </a:p>
                    <a:p>
                      <a:r>
                        <a:rPr lang="en-US" sz="1600" dirty="0" err="1"/>
                        <a:t>Inode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</a:t>
                      </a:r>
                    </a:p>
                    <a:p>
                      <a:r>
                        <a:rPr lang="en-US" sz="1600" dirty="0" err="1"/>
                        <a:t>inode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root</a:t>
                      </a:r>
                    </a:p>
                    <a:p>
                      <a:r>
                        <a:rPr lang="en-US" sz="1600" dirty="0"/>
                        <a:t>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foo</a:t>
                      </a:r>
                    </a:p>
                    <a:p>
                      <a:r>
                        <a:rPr lang="en-US" sz="1600" dirty="0"/>
                        <a:t>data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</a:t>
                      </a:r>
                    </a:p>
                    <a:p>
                      <a:r>
                        <a:rPr lang="en-US" sz="1600" dirty="0"/>
                        <a:t>data[0]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</a:t>
                      </a:r>
                    </a:p>
                    <a:p>
                      <a:r>
                        <a:rPr lang="en-US" sz="1600" dirty="0"/>
                        <a:t>data[1]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</a:t>
                      </a:r>
                    </a:p>
                    <a:p>
                      <a:r>
                        <a:rPr lang="en-US" sz="1600" dirty="0"/>
                        <a:t>data[2]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105996"/>
                  </a:ext>
                </a:extLst>
              </a:tr>
              <a:tr h="267730">
                <a:tc rowSpan="5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open(bar)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46039026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891232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174754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284124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834351"/>
                  </a:ext>
                </a:extLst>
              </a:tr>
              <a:tr h="267730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read()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31090326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3710362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77042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281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63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File System: </a:t>
            </a:r>
            <a:r>
              <a:rPr lang="en">
                <a:solidFill>
                  <a:srgbClr val="DCB439"/>
                </a:solidFill>
              </a:rPr>
              <a:t>Organization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19" name="Google Shape;119;p25"/>
          <p:cNvSpPr/>
          <p:nvPr/>
        </p:nvSpPr>
        <p:spPr>
          <a:xfrm>
            <a:off x="2411850" y="3128275"/>
            <a:ext cx="682200" cy="11103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S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20" name="Google Shape;120;p25"/>
          <p:cNvSpPr/>
          <p:nvPr/>
        </p:nvSpPr>
        <p:spPr>
          <a:xfrm>
            <a:off x="3094050" y="3128275"/>
            <a:ext cx="682200" cy="11103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ib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3776250" y="3128275"/>
            <a:ext cx="682200" cy="11103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5F1709"/>
                </a:solidFill>
              </a:rPr>
              <a:t>db</a:t>
            </a:r>
            <a:endParaRPr b="1">
              <a:solidFill>
                <a:srgbClr val="5F1709"/>
              </a:solidFill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4458450" y="3128275"/>
            <a:ext cx="1792800" cy="1110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9996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999623"/>
                </a:solidFill>
              </a:rPr>
              <a:t>Inodes</a:t>
            </a:r>
            <a:endParaRPr b="1">
              <a:solidFill>
                <a:srgbClr val="999623"/>
              </a:solidFill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6251250" y="3128275"/>
            <a:ext cx="3528900" cy="11103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BC7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BC7A00"/>
                </a:solidFill>
              </a:rPr>
              <a:t>Data</a:t>
            </a:r>
            <a:endParaRPr b="1">
              <a:solidFill>
                <a:srgbClr val="BC7A00"/>
              </a:solidFill>
            </a:endParaRPr>
          </a:p>
        </p:txBody>
      </p:sp>
      <p:sp>
        <p:nvSpPr>
          <p:cNvPr id="124" name="Google Shape;124;p25"/>
          <p:cNvSpPr txBox="1"/>
          <p:nvPr/>
        </p:nvSpPr>
        <p:spPr>
          <a:xfrm>
            <a:off x="1981200" y="1491875"/>
            <a:ext cx="31920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002B5B"/>
                </a:solidFill>
              </a:rPr>
              <a:t>Superblock</a:t>
            </a:r>
            <a:r>
              <a:rPr lang="en"/>
              <a:t>: Keeps track of file system information such as number of blocks and inodes</a:t>
            </a:r>
            <a:endParaRPr/>
          </a:p>
        </p:txBody>
      </p:sp>
      <p:sp>
        <p:nvSpPr>
          <p:cNvPr id="125" name="Google Shape;125;p25"/>
          <p:cNvSpPr txBox="1"/>
          <p:nvPr/>
        </p:nvSpPr>
        <p:spPr>
          <a:xfrm>
            <a:off x="1839150" y="4523950"/>
            <a:ext cx="17928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465510"/>
                </a:solidFill>
              </a:rPr>
              <a:t>Inode Bitmap</a:t>
            </a:r>
            <a:r>
              <a:rPr lang="en" dirty="0"/>
              <a:t>: Keeps track of status of </a:t>
            </a:r>
            <a:r>
              <a:rPr lang="en" sz="2000" dirty="0">
                <a:solidFill>
                  <a:srgbClr val="FF0000"/>
                </a:solidFill>
              </a:rPr>
              <a:t>inode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200450" y="4523950"/>
            <a:ext cx="17928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5F1709"/>
                </a:solidFill>
              </a:rPr>
              <a:t>Data Bitmap</a:t>
            </a:r>
            <a:r>
              <a:rPr lang="en" dirty="0"/>
              <a:t>: Keeps track of status of </a:t>
            </a:r>
            <a:r>
              <a:rPr lang="en" dirty="0">
                <a:solidFill>
                  <a:srgbClr val="FF0000"/>
                </a:solidFill>
              </a:rPr>
              <a:t>data block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555600" y="1417650"/>
            <a:ext cx="42246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999623"/>
                </a:solidFill>
              </a:rPr>
              <a:t>Inodes</a:t>
            </a:r>
            <a:r>
              <a:rPr lang="en" dirty="0"/>
              <a:t>: Keeps meta-data about individual files and directories</a:t>
            </a:r>
            <a:endParaRPr dirty="0"/>
          </a:p>
        </p:txBody>
      </p:sp>
      <p:sp>
        <p:nvSpPr>
          <p:cNvPr id="128" name="Google Shape;128;p25"/>
          <p:cNvSpPr txBox="1"/>
          <p:nvPr/>
        </p:nvSpPr>
        <p:spPr>
          <a:xfrm>
            <a:off x="6251250" y="4523950"/>
            <a:ext cx="35289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BC7A00"/>
                </a:solidFill>
              </a:rPr>
              <a:t>Data</a:t>
            </a:r>
            <a:r>
              <a:rPr lang="en"/>
              <a:t>: Holds data corresponding to files and directories</a:t>
            </a:r>
            <a:endParaRPr/>
          </a:p>
        </p:txBody>
      </p:sp>
      <p:cxnSp>
        <p:nvCxnSpPr>
          <p:cNvPr id="129" name="Google Shape;129;p25"/>
          <p:cNvCxnSpPr>
            <a:stCxn id="119" idx="0"/>
            <a:endCxn id="124" idx="2"/>
          </p:cNvCxnSpPr>
          <p:nvPr/>
        </p:nvCxnSpPr>
        <p:spPr>
          <a:xfrm rot="-5400000">
            <a:off x="2809800" y="2360725"/>
            <a:ext cx="710700" cy="8244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25"/>
          <p:cNvCxnSpPr>
            <a:stCxn id="120" idx="2"/>
            <a:endCxn id="125" idx="0"/>
          </p:cNvCxnSpPr>
          <p:nvPr/>
        </p:nvCxnSpPr>
        <p:spPr>
          <a:xfrm rot="5400000">
            <a:off x="2942700" y="4031425"/>
            <a:ext cx="285300" cy="699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25"/>
          <p:cNvCxnSpPr>
            <a:stCxn id="121" idx="2"/>
            <a:endCxn id="126" idx="0"/>
          </p:cNvCxnSpPr>
          <p:nvPr/>
        </p:nvCxnSpPr>
        <p:spPr>
          <a:xfrm rot="-5400000" flipH="1">
            <a:off x="4464450" y="3891475"/>
            <a:ext cx="285300" cy="9795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25"/>
          <p:cNvCxnSpPr>
            <a:stCxn id="122" idx="0"/>
            <a:endCxn id="127" idx="2"/>
          </p:cNvCxnSpPr>
          <p:nvPr/>
        </p:nvCxnSpPr>
        <p:spPr>
          <a:xfrm rot="-5400000">
            <a:off x="6211200" y="1671625"/>
            <a:ext cx="600300" cy="23130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5"/>
          <p:cNvCxnSpPr>
            <a:stCxn id="128" idx="0"/>
            <a:endCxn id="123" idx="2"/>
          </p:cNvCxnSpPr>
          <p:nvPr/>
        </p:nvCxnSpPr>
        <p:spPr>
          <a:xfrm rot="-5400000">
            <a:off x="7873350" y="4381000"/>
            <a:ext cx="2853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3196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6F23-0452-4C75-892B-8D9BF5CB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Filesystem practice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6AD884-3EA2-41F2-868A-C905783FE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29574"/>
            <a:ext cx="5050673" cy="2932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407CCD-F666-4525-B6AC-23F92D02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439" y="2521257"/>
            <a:ext cx="4511592" cy="2972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7C5D4-7C6F-4C24-9E2C-D773C0474BBA}"/>
              </a:ext>
            </a:extLst>
          </p:cNvPr>
          <p:cNvSpPr txBox="1"/>
          <p:nvPr/>
        </p:nvSpPr>
        <p:spPr>
          <a:xfrm>
            <a:off x="838200" y="1597981"/>
            <a:ext cx="4053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Check the handout for activity.</a:t>
            </a:r>
          </a:p>
        </p:txBody>
      </p:sp>
    </p:spTree>
    <p:extLst>
      <p:ext uri="{BB962C8B-B14F-4D97-AF65-F5344CB8AC3E}">
        <p14:creationId xmlns:p14="http://schemas.microsoft.com/office/powerpoint/2010/main" val="18172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7B7F-DED6-46E7-A15D-34B77261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CF5D-3A2D-4C06-898E-0D4E6B28B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file name, OS can help us operate on a file.</a:t>
            </a:r>
          </a:p>
          <a:p>
            <a:pPr lvl="1"/>
            <a:r>
              <a:rPr lang="en-US" dirty="0"/>
              <a:t>Via </a:t>
            </a:r>
            <a:r>
              <a:rPr lang="en-US" dirty="0">
                <a:solidFill>
                  <a:schemeClr val="accent2"/>
                </a:solidFill>
              </a:rPr>
              <a:t>file table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4302B5E-3A7D-4FF0-8060-61749A221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2" b="3752"/>
          <a:stretch/>
        </p:blipFill>
        <p:spPr bwMode="auto">
          <a:xfrm>
            <a:off x="1643206" y="2895984"/>
            <a:ext cx="8458737" cy="275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20EC66-59B0-42E4-BA17-14D42F86878F}"/>
              </a:ext>
            </a:extLst>
          </p:cNvPr>
          <p:cNvSpPr/>
          <p:nvPr/>
        </p:nvSpPr>
        <p:spPr>
          <a:xfrm>
            <a:off x="6209212" y="2690949"/>
            <a:ext cx="4075612" cy="2960166"/>
          </a:xfrm>
          <a:prstGeom prst="rect">
            <a:avLst/>
          </a:prstGeom>
          <a:noFill/>
          <a:ln w="412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A636A-4391-4F0F-8A90-492101BFFADF}"/>
              </a:ext>
            </a:extLst>
          </p:cNvPr>
          <p:cNvSpPr txBox="1"/>
          <p:nvPr/>
        </p:nvSpPr>
        <p:spPr>
          <a:xfrm>
            <a:off x="6096000" y="5726658"/>
            <a:ext cx="4841966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How are files organized on the storage is the job of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Filesystem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7813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02C9E-81BB-4C3A-9B38-68DD1D97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3 Main Methods of File Access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56E8B-6633-4049-9149-7E8E5D493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I'd like you to evaluate their pros/cons</a:t>
            </a:r>
          </a:p>
          <a:p>
            <a:r>
              <a:rPr lang="en-US">
                <a:cs typeface="Calibri"/>
              </a:rPr>
              <a:t>Some things to consider</a:t>
            </a:r>
          </a:p>
          <a:p>
            <a:pPr lvl="1"/>
            <a:r>
              <a:rPr lang="en-US">
                <a:cs typeface="Calibri"/>
              </a:rPr>
              <a:t>Ease of creating new files when space is available</a:t>
            </a:r>
          </a:p>
          <a:p>
            <a:pPr lvl="1"/>
            <a:r>
              <a:rPr lang="en-US">
                <a:cs typeface="Calibri"/>
              </a:rPr>
              <a:t>Limits on file size?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Speed of getting data from a specific spot in a file (a.k.a. random access)</a:t>
            </a:r>
          </a:p>
          <a:p>
            <a:pPr lvl="1"/>
            <a:r>
              <a:rPr lang="en-US">
                <a:cs typeface="Calibri"/>
              </a:rPr>
              <a:t>Amount of waste in storing metadata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341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Contiguous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idx="1"/>
          </p:nvPr>
        </p:nvSpPr>
        <p:spPr>
          <a:xfrm>
            <a:off x="731668" y="1957387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One way to organize data region is by using </a:t>
            </a:r>
            <a:r>
              <a:rPr lang="en" b="1" dirty="0">
                <a:solidFill>
                  <a:srgbClr val="5AABBC"/>
                </a:solidFill>
              </a:rPr>
              <a:t>contiguous blocks</a:t>
            </a:r>
            <a:r>
              <a:rPr lang="en" dirty="0"/>
              <a:t>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marL="0" indent="0">
              <a:lnSpc>
                <a:spcPct val="100000"/>
              </a:lnSpc>
              <a:buSzPts val="2400"/>
              <a:buNone/>
            </a:pPr>
            <a:endParaRPr lang="en" sz="2400" dirty="0">
              <a:cs typeface="Calibri" panose="020F0502020204030204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02B2F3E-2B9B-4EE2-90AD-242140521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09" y="2623552"/>
            <a:ext cx="4668981" cy="42328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A4FD7A-9B79-4A8C-AC0B-8B868017A809}"/>
              </a:ext>
            </a:extLst>
          </p:cNvPr>
          <p:cNvSpPr/>
          <p:nvPr/>
        </p:nvSpPr>
        <p:spPr>
          <a:xfrm>
            <a:off x="731668" y="1603676"/>
            <a:ext cx="7199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 b="1" dirty="0"/>
              <a:t>Divide disk into fixed-sized </a:t>
            </a:r>
            <a:r>
              <a:rPr lang="en" sz="2800" b="1" dirty="0">
                <a:solidFill>
                  <a:srgbClr val="BC7A00"/>
                </a:solidFill>
              </a:rPr>
              <a:t>blocks</a:t>
            </a:r>
            <a:r>
              <a:rPr lang="en" sz="2800" b="1" dirty="0"/>
              <a:t> (usually </a:t>
            </a:r>
            <a:r>
              <a:rPr lang="en" sz="28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800" b="1" dirty="0"/>
              <a:t>KB)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65957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Linked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Another way is to use a </a:t>
            </a:r>
            <a:r>
              <a:rPr lang="en" b="1">
                <a:solidFill>
                  <a:srgbClr val="002B5B"/>
                </a:solidFill>
              </a:rPr>
              <a:t>linked list</a:t>
            </a:r>
            <a:r>
              <a:rPr lang="en"/>
              <a:t>.</a:t>
            </a:r>
            <a:endParaRPr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>
                <a:solidFill>
                  <a:srgbClr val="000000"/>
                </a:solidFill>
              </a:rPr>
              <a:t>Each block points to next block</a:t>
            </a:r>
            <a:endParaRPr lang="en" sz="24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1BAE04-0BB9-4EC3-9A27-43ABC5E5E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665288"/>
            <a:ext cx="4343400" cy="451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63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Indexed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88" name="Google Shape;188;p30"/>
          <p:cNvSpPr txBox="1">
            <a:spLocks noGrp="1"/>
          </p:cNvSpPr>
          <p:nvPr>
            <p:ph idx="1"/>
          </p:nvPr>
        </p:nvSpPr>
        <p:spPr>
          <a:xfrm>
            <a:off x="838200" y="1579175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Another way is to use </a:t>
            </a:r>
            <a:r>
              <a:rPr lang="en" b="1" dirty="0">
                <a:solidFill>
                  <a:srgbClr val="5AABBC"/>
                </a:solidFill>
              </a:rPr>
              <a:t>pointers</a:t>
            </a:r>
            <a:r>
              <a:rPr lang="en" dirty="0"/>
              <a:t> to fixed size blocks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Easy</a:t>
            </a:r>
            <a:r>
              <a:rPr lang="en" sz="2400" dirty="0"/>
              <a:t> allocation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Good</a:t>
            </a:r>
            <a:r>
              <a:rPr lang="en" sz="2400" b="1" dirty="0">
                <a:solidFill>
                  <a:srgbClr val="5F1709"/>
                </a:solidFill>
              </a:rPr>
              <a:t> </a:t>
            </a:r>
            <a:r>
              <a:rPr lang="en" sz="2400" dirty="0"/>
              <a:t>random access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Overhead</a:t>
            </a:r>
            <a:r>
              <a:rPr lang="en" sz="2400">
                <a:solidFill>
                  <a:srgbClr val="000000"/>
                </a:solidFill>
              </a:rPr>
              <a:t> of pointers</a:t>
            </a:r>
            <a:endParaRPr lang="en" sz="2400"/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endParaRPr lang="en"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b="1">
                <a:solidFill>
                  <a:srgbClr val="000000"/>
                </a:solidFill>
              </a:rPr>
              <a:t>Limited</a:t>
            </a:r>
            <a:r>
              <a:rPr lang="en" sz="2400">
                <a:solidFill>
                  <a:srgbClr val="000000"/>
                </a:solidFill>
              </a:rPr>
              <a:t> File Size</a:t>
            </a:r>
            <a:endParaRPr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7046050" y="2233175"/>
            <a:ext cx="1353000" cy="435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Inode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7046050" y="26684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0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7046050" y="31037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1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7046050" y="35390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2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7046050" y="39743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3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8855950" y="1778750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97" name="Google Shape;197;p30"/>
          <p:cNvCxnSpPr>
            <a:stCxn id="190" idx="3"/>
            <a:endCxn id="195" idx="1"/>
          </p:cNvCxnSpPr>
          <p:nvPr/>
        </p:nvCxnSpPr>
        <p:spPr>
          <a:xfrm flipV="1">
            <a:off x="8399050" y="2214050"/>
            <a:ext cx="456900" cy="6720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30"/>
          <p:cNvSpPr/>
          <p:nvPr/>
        </p:nvSpPr>
        <p:spPr>
          <a:xfrm>
            <a:off x="8857800" y="288317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465510"/>
                </a:solidFill>
              </a:rPr>
              <a:t>Data</a:t>
            </a:r>
            <a:endParaRPr b="1" dirty="0">
              <a:solidFill>
                <a:srgbClr val="465510"/>
              </a:solidFill>
            </a:endParaRPr>
          </a:p>
        </p:txBody>
      </p:sp>
      <p:cxnSp>
        <p:nvCxnSpPr>
          <p:cNvPr id="202" name="Google Shape;202;p30"/>
          <p:cNvCxnSpPr>
            <a:stCxn id="191" idx="3"/>
            <a:endCxn id="201" idx="1"/>
          </p:cNvCxnSpPr>
          <p:nvPr/>
        </p:nvCxnSpPr>
        <p:spPr>
          <a:xfrm flipV="1">
            <a:off x="8399050" y="3318475"/>
            <a:ext cx="458750" cy="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6649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Contiguous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idx="1"/>
          </p:nvPr>
        </p:nvSpPr>
        <p:spPr>
          <a:xfrm>
            <a:off x="731668" y="1957387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One way to organize data region is by using </a:t>
            </a:r>
            <a:r>
              <a:rPr lang="en" b="1" dirty="0">
                <a:solidFill>
                  <a:srgbClr val="5AABBC"/>
                </a:solidFill>
              </a:rPr>
              <a:t>contiguous blocks</a:t>
            </a:r>
            <a:r>
              <a:rPr lang="en" dirty="0"/>
              <a:t>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b="1" dirty="0">
                <a:solidFill>
                  <a:srgbClr val="BC7A00"/>
                </a:solidFill>
              </a:rPr>
              <a:t>Extents</a:t>
            </a:r>
            <a:r>
              <a:rPr lang="en" sz="2400" dirty="0"/>
              <a:t> describe start and length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Easy</a:t>
            </a:r>
            <a:r>
              <a:rPr lang="en" sz="2400" dirty="0"/>
              <a:t> and fast to access and lookup data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Difficult</a:t>
            </a:r>
            <a:r>
              <a:rPr lang="en" sz="2400" dirty="0"/>
              <a:t> to allocate space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Fragmentation</a:t>
            </a:r>
            <a:r>
              <a:rPr lang="en" sz="2400" b="1" dirty="0"/>
              <a:t> </a:t>
            </a:r>
            <a:endParaRPr sz="2400" b="1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02B2F3E-2B9B-4EE2-90AD-242140521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09" y="2623552"/>
            <a:ext cx="4668981" cy="423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A4FD7A-9B79-4A8C-AC0B-8B868017A809}"/>
              </a:ext>
            </a:extLst>
          </p:cNvPr>
          <p:cNvSpPr/>
          <p:nvPr/>
        </p:nvSpPr>
        <p:spPr>
          <a:xfrm>
            <a:off x="731668" y="1603676"/>
            <a:ext cx="7199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 b="1" dirty="0"/>
              <a:t>Divide disk into fixed-sized </a:t>
            </a:r>
            <a:r>
              <a:rPr lang="en" sz="2800" b="1" dirty="0">
                <a:solidFill>
                  <a:srgbClr val="BC7A00"/>
                </a:solidFill>
              </a:rPr>
              <a:t>blocks</a:t>
            </a:r>
            <a:r>
              <a:rPr lang="en" sz="2800" b="1" dirty="0"/>
              <a:t> (usually </a:t>
            </a:r>
            <a:r>
              <a:rPr lang="en" sz="28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800" b="1" dirty="0"/>
              <a:t>KB)</a:t>
            </a:r>
            <a:endParaRPr lang="en-US" sz="28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Linked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Another way is to use a </a:t>
            </a:r>
            <a:r>
              <a:rPr lang="en" b="1">
                <a:solidFill>
                  <a:srgbClr val="002B5B"/>
                </a:solidFill>
              </a:rPr>
              <a:t>linked list</a:t>
            </a:r>
            <a:r>
              <a:rPr lang="en"/>
              <a:t>.</a:t>
            </a:r>
            <a:endParaRPr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>
                <a:solidFill>
                  <a:srgbClr val="000000"/>
                </a:solidFill>
              </a:rPr>
              <a:t>Each block points to next block</a:t>
            </a:r>
            <a:br>
              <a:rPr lang="en" sz="2400"/>
            </a:br>
            <a:endParaRPr sz="180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>
                <a:solidFill>
                  <a:srgbClr val="465510"/>
                </a:solidFill>
              </a:rPr>
              <a:t>Easy</a:t>
            </a:r>
            <a:r>
              <a:rPr lang="en" sz="2400"/>
              <a:t> allocation</a:t>
            </a:r>
            <a:br>
              <a:rPr lang="en" sz="2400"/>
            </a:br>
            <a:endParaRPr sz="180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>
                <a:solidFill>
                  <a:srgbClr val="5F1709"/>
                </a:solidFill>
              </a:rPr>
              <a:t>Poor</a:t>
            </a:r>
            <a:r>
              <a:rPr lang="en" sz="2400"/>
              <a:t> random access</a:t>
            </a:r>
            <a:br>
              <a:rPr lang="en" sz="2400"/>
            </a:br>
            <a:endParaRPr sz="1800"/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>
                <a:solidFill>
                  <a:srgbClr val="000000"/>
                </a:solidFill>
              </a:rPr>
              <a:t>Can use</a:t>
            </a:r>
            <a:r>
              <a:rPr lang="en" sz="2400" b="1">
                <a:solidFill>
                  <a:srgbClr val="DCB439"/>
                </a:solidFill>
              </a:rPr>
              <a:t> file allocation table </a:t>
            </a:r>
            <a:r>
              <a:rPr lang="en" sz="2400">
                <a:solidFill>
                  <a:srgbClr val="000000"/>
                </a:solidFill>
              </a:rPr>
              <a:t>to store links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1BAE04-0BB9-4EC3-9A27-43ABC5E5E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665288"/>
            <a:ext cx="4343400" cy="4510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AB2E9C-161D-4439-ABBC-2B95AC4AF4FE}"/>
              </a:ext>
            </a:extLst>
          </p:cNvPr>
          <p:cNvSpPr txBox="1"/>
          <p:nvPr/>
        </p:nvSpPr>
        <p:spPr>
          <a:xfrm>
            <a:off x="3329128" y="5433134"/>
            <a:ext cx="630314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FAT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DCF5-6A21-45CC-B7FA-0C63EDB40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8376-3905-456F-AF58-94BE3403D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 is divided into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clusters</a:t>
            </a:r>
            <a:r>
              <a:rPr lang="en-US" dirty="0"/>
              <a:t>.</a:t>
            </a:r>
          </a:p>
          <a:p>
            <a:r>
              <a:rPr lang="en-US" dirty="0"/>
              <a:t>A File Allocation Table (FAT) is created on this disk, to map the next cluster (in a file) of a given cluster, like a linked list.  </a:t>
            </a:r>
          </a:p>
          <a:p>
            <a:pPr lvl="1"/>
            <a:r>
              <a:rPr lang="en-US" dirty="0"/>
              <a:t>Each cluster in the disk has an entry in FAT.</a:t>
            </a:r>
          </a:p>
          <a:p>
            <a:r>
              <a:rPr lang="en-US" dirty="0"/>
              <a:t>For a existing file, we only need to indicate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starting cluster </a:t>
            </a:r>
            <a:r>
              <a:rPr lang="en-US" dirty="0"/>
              <a:t>of the file.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54429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15777</TotalTime>
  <Words>357</Words>
  <Application>Microsoft Office PowerPoint</Application>
  <PresentationFormat>Widescreen</PresentationFormat>
  <Paragraphs>93</Paragraphs>
  <Slides>15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rose_themed</vt:lpstr>
      <vt:lpstr>CSSE 332 Filesystem(I)</vt:lpstr>
      <vt:lpstr>File Table</vt:lpstr>
      <vt:lpstr>3 Main Methods of File Access</vt:lpstr>
      <vt:lpstr>Ways to store files: Contiguous Allocation</vt:lpstr>
      <vt:lpstr>Ways to store files: Linked Allocation</vt:lpstr>
      <vt:lpstr>Ways to store files: Indexed Allocation</vt:lpstr>
      <vt:lpstr>Ways to store files: Contiguous Allocation</vt:lpstr>
      <vt:lpstr>Ways to store files: Linked Allocation</vt:lpstr>
      <vt:lpstr>FAT</vt:lpstr>
      <vt:lpstr>FAT example</vt:lpstr>
      <vt:lpstr>Pros and Cons of FAT</vt:lpstr>
      <vt:lpstr>Ways to store files: Indexed Allocation</vt:lpstr>
      <vt:lpstr>Example: Read a file</vt:lpstr>
      <vt:lpstr>File System: Organization</vt:lpstr>
      <vt:lpstr>Filesystem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160</cp:revision>
  <cp:lastPrinted>2018-08-28T17:03:11Z</cp:lastPrinted>
  <dcterms:created xsi:type="dcterms:W3CDTF">2018-07-09T21:38:51Z</dcterms:created>
  <dcterms:modified xsi:type="dcterms:W3CDTF">2019-12-16T19:54:42Z</dcterms:modified>
</cp:coreProperties>
</file>